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sldIdLst>
    <p:sldId id="256" r:id="rId2"/>
    <p:sldId id="369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70" r:id="rId12"/>
    <p:sldId id="371" r:id="rId13"/>
    <p:sldId id="372" r:id="rId14"/>
    <p:sldId id="373" r:id="rId15"/>
    <p:sldId id="374" r:id="rId16"/>
    <p:sldId id="383" r:id="rId17"/>
    <p:sldId id="396" r:id="rId18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999"/>
    <a:srgbClr val="230A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59" autoAdjust="0"/>
    <p:restoredTop sz="94660"/>
  </p:normalViewPr>
  <p:slideViewPr>
    <p:cSldViewPr>
      <p:cViewPr>
        <p:scale>
          <a:sx n="66" d="100"/>
          <a:sy n="66" d="100"/>
        </p:scale>
        <p:origin x="-153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64B5C-157A-48F1-8922-2B0272FB2C0E}" type="datetimeFigureOut">
              <a:rPr lang="pt-BR" smtClean="0"/>
              <a:pPr/>
              <a:t>22/08/2014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A8C4E-D384-4062-AA80-006E255246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5C62D7-EED4-4249-913F-4F5005B97E70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9DE-D3B9-4EAA-9543-980916E0DB83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1DCE-9D72-4305-AA8D-C350F49DE1A5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5C95-9370-4D80-8D46-F66C4C542581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AAAC-024C-4865-AF4A-F8F6C67BE215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E97B-C90D-4732-B5F8-1D09C119C25E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8C86-447F-4F54-BB20-BBEC9A52B422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EFDA-4C6D-4D40-9312-F93CEDA0B0B3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141-06D7-4E7D-9C0A-82DC16D1560A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4264-F0DF-4BE3-A422-ABD3226F94D9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3FC5-46AA-4D0B-8BE5-58C5377266B3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ED88B9-2E5D-4E26-B0DA-BFF878E83FD9}" type="datetime1">
              <a:rPr lang="pt-BR" smtClean="0"/>
              <a:pPr/>
              <a:t>22/08/2014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040" y="692696"/>
            <a:ext cx="7754713" cy="2422877"/>
          </a:xfrm>
        </p:spPr>
        <p:txBody>
          <a:bodyPr anchor="ctr"/>
          <a:lstStyle/>
          <a:p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CELEBRAR É PRECISO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83568" y="4149080"/>
            <a:ext cx="7734747" cy="1500187"/>
          </a:xfrm>
        </p:spPr>
        <p:txBody>
          <a:bodyPr anchor="ctr"/>
          <a:lstStyle/>
          <a:p>
            <a:r>
              <a:rPr lang="pt-BR" dirty="0" smtClean="0"/>
              <a:t>CAPÍTULO PRIMEIRO </a:t>
            </a:r>
          </a:p>
          <a:p>
            <a:r>
              <a:rPr lang="pt-BR" dirty="0" smtClean="0"/>
              <a:t>IONE BUYST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90316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tângulo 7"/>
          <p:cNvSpPr/>
          <p:nvPr/>
        </p:nvSpPr>
        <p:spPr>
          <a:xfrm>
            <a:off x="2357422" y="3429000"/>
            <a:ext cx="6000760" cy="304698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/>
            <a:r>
              <a:rPr lang="pt-BR" sz="3200" b="1" dirty="0" smtClean="0">
                <a:latin typeface="Goudy Old Style" pitchFamily="18" charset="0"/>
              </a:rPr>
              <a:t>A Igreja faz a liturgia</a:t>
            </a:r>
            <a:endParaRPr lang="pt-BR" sz="3200" dirty="0" smtClean="0">
              <a:latin typeface="Goudy Old Style" pitchFamily="18" charset="0"/>
            </a:endParaRPr>
          </a:p>
          <a:p>
            <a:pPr marL="514350" indent="-514350" algn="ctr"/>
            <a:r>
              <a:rPr lang="pt-BR" sz="3200" dirty="0" smtClean="0">
                <a:latin typeface="Goudy Old Style" pitchFamily="18" charset="0"/>
              </a:rPr>
              <a:t>Toda a nossa vida comunitária, todo o nosso empenho pastoral e missionário devem brotar desse encontro com o Deus vivo na celebração litúrgica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42976" y="571480"/>
            <a:ext cx="7286676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Goudy Old Style" pitchFamily="18" charset="0"/>
                <a:sym typeface="Symbol"/>
              </a:rPr>
              <a:t>A liturgia faz a Igreja</a:t>
            </a:r>
          </a:p>
          <a:p>
            <a:pPr algn="ctr"/>
            <a:r>
              <a:rPr lang="pt-BR" sz="3200" dirty="0" smtClean="0">
                <a:latin typeface="Goudy Old Style" pitchFamily="18" charset="0"/>
                <a:sym typeface="Symbol"/>
              </a:rPr>
              <a:t>É uma determinada Igreja que celebra; expressa na celebração seu modelo eclesial, suas opções pastorais.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05251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071538" y="1142984"/>
            <a:ext cx="4786346" cy="54784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Goudy Old Style" pitchFamily="18" charset="0"/>
              </a:rPr>
              <a:t>Liturgia cristã e </a:t>
            </a:r>
          </a:p>
          <a:p>
            <a:pPr algn="ctr"/>
            <a:r>
              <a:rPr lang="pt-BR" sz="3600" b="1" dirty="0" smtClean="0">
                <a:latin typeface="Goudy Old Style" pitchFamily="18" charset="0"/>
              </a:rPr>
              <a:t>herança judaica</a:t>
            </a:r>
          </a:p>
          <a:p>
            <a:pPr algn="ctr"/>
            <a:endParaRPr lang="pt-BR" sz="1400" b="1" dirty="0" smtClean="0">
              <a:latin typeface="Goudy Old Style" pitchFamily="18" charset="0"/>
            </a:endParaRPr>
          </a:p>
          <a:p>
            <a:pPr algn="ctr"/>
            <a:endParaRPr lang="pt-BR" sz="1400" b="1" dirty="0" smtClean="0">
              <a:latin typeface="Goudy Old Style" pitchFamily="18" charset="0"/>
            </a:endParaRPr>
          </a:p>
          <a:p>
            <a:pPr algn="ctr"/>
            <a:endParaRPr lang="pt-BR" sz="1400" b="1" dirty="0" smtClean="0">
              <a:latin typeface="Goudy Old Style" pitchFamily="18" charset="0"/>
            </a:endParaRPr>
          </a:p>
          <a:p>
            <a:r>
              <a:rPr lang="pt-BR" sz="3200" dirty="0" smtClean="0">
                <a:latin typeface="Goudy Old Style" pitchFamily="18" charset="0"/>
              </a:rPr>
              <a:t># Dimensão memorial (celebração de fatos);</a:t>
            </a:r>
          </a:p>
          <a:p>
            <a:endParaRPr lang="pt-BR" sz="1200" dirty="0" smtClean="0">
              <a:latin typeface="Goudy Old Style" pitchFamily="18" charset="0"/>
            </a:endParaRPr>
          </a:p>
          <a:p>
            <a:endParaRPr lang="pt-BR" sz="1200" dirty="0" smtClean="0">
              <a:latin typeface="Goudy Old Style" pitchFamily="18" charset="0"/>
            </a:endParaRPr>
          </a:p>
          <a:p>
            <a:endParaRPr lang="pt-BR" sz="1200" dirty="0" smtClean="0">
              <a:latin typeface="Goudy Old Style" pitchFamily="18" charset="0"/>
            </a:endParaRPr>
          </a:p>
          <a:p>
            <a:endParaRPr lang="pt-BR" sz="1200" dirty="0" smtClean="0">
              <a:latin typeface="Goudy Old Style" pitchFamily="18" charset="0"/>
            </a:endParaRPr>
          </a:p>
          <a:p>
            <a:r>
              <a:rPr lang="pt-BR" sz="3200" dirty="0" smtClean="0">
                <a:latin typeface="Goudy Old Style" pitchFamily="18" charset="0"/>
              </a:rPr>
              <a:t>#PÁSCOA como referência para todas as festas;</a:t>
            </a:r>
          </a:p>
          <a:p>
            <a:endParaRPr lang="pt-BR" sz="3200" dirty="0" smtClean="0">
              <a:latin typeface="Goudy Old Style" pitchFamily="18" charset="0"/>
            </a:endParaRPr>
          </a:p>
          <a:p>
            <a:pPr algn="ctr"/>
            <a:endParaRPr lang="pt-BR" sz="1400" dirty="0" smtClean="0">
              <a:latin typeface="Goudy Old Style" pitchFamily="18" charset="0"/>
            </a:endParaRPr>
          </a:p>
          <a:p>
            <a:pPr algn="ctr"/>
            <a:endParaRPr lang="pt-BR" sz="1400" dirty="0" smtClean="0">
              <a:latin typeface="Goudy Old Style" pitchFamily="18" charset="0"/>
            </a:endParaRPr>
          </a:p>
        </p:txBody>
      </p:sp>
      <p:pic>
        <p:nvPicPr>
          <p:cNvPr id="1026" name="Picture 2" descr="C:\Users\Donizeti\Downloads\Menorá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928803"/>
            <a:ext cx="3571868" cy="4929198"/>
          </a:xfrm>
          <a:prstGeom prst="rect">
            <a:avLst/>
          </a:prstGeom>
          <a:noFill/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7144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INCULTURAÇÃO</a:t>
            </a:r>
            <a:b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só mistério, diversidade de formas celebrativas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428728" y="1928802"/>
            <a:ext cx="7286676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Goudy Old Style" pitchFamily="18" charset="0"/>
              </a:rPr>
              <a:t>O mistério de Cristo é um só e sempre o mesmo. Entretanto, a ação ritual que expressa esse mistério assume necessariamente uma forma cultural</a:t>
            </a:r>
            <a:endParaRPr lang="pt-BR" sz="6600" dirty="0" smtClean="0">
              <a:latin typeface="Goudy Old Style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28728" y="4714884"/>
            <a:ext cx="7358114" cy="107721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Goudy Old Style" pitchFamily="18" charset="0"/>
              </a:rPr>
              <a:t>A Igreja não é uma rede de franquias, como o </a:t>
            </a:r>
            <a:r>
              <a:rPr lang="pt-BR" sz="3200" dirty="0" err="1" smtClean="0">
                <a:latin typeface="Goudy Old Style" pitchFamily="18" charset="0"/>
              </a:rPr>
              <a:t>McDonald’s</a:t>
            </a:r>
            <a:endParaRPr lang="pt-BR" sz="3200" dirty="0">
              <a:latin typeface="Goudy Old Style" pitchFamily="18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92867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INCULTURAÇÃO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500166" y="1357298"/>
            <a:ext cx="7286676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3" algn="ctr">
              <a:buFont typeface="Symbol"/>
              <a:buChar char="¹"/>
            </a:pPr>
            <a:r>
              <a:rPr lang="pt-BR" sz="3600" dirty="0" smtClean="0">
                <a:latin typeface="Goudy Old Style" pitchFamily="18" charset="0"/>
                <a:sym typeface="Symbol"/>
              </a:rPr>
              <a:t>Criatividade</a:t>
            </a:r>
          </a:p>
          <a:p>
            <a:r>
              <a:rPr lang="pt-BR" sz="3600" dirty="0" smtClean="0">
                <a:latin typeface="Goudy Old Style" pitchFamily="18" charset="0"/>
                <a:sym typeface="Symbol"/>
              </a:rPr>
              <a:t>Inculturação</a:t>
            </a:r>
          </a:p>
          <a:p>
            <a:pPr algn="ctr"/>
            <a:r>
              <a:rPr lang="pt-BR" sz="3600" b="1" dirty="0" smtClean="0">
                <a:latin typeface="Goudy Old Style" pitchFamily="18" charset="0"/>
                <a:sym typeface="Symbol"/>
              </a:rPr>
              <a:t>	= </a:t>
            </a:r>
            <a:r>
              <a:rPr lang="pt-BR" sz="3600" dirty="0" smtClean="0">
                <a:latin typeface="Goudy Old Style" pitchFamily="18" charset="0"/>
                <a:sym typeface="Symbol"/>
              </a:rPr>
              <a:t>Tradução</a:t>
            </a:r>
          </a:p>
          <a:p>
            <a:pPr algn="ctr"/>
            <a:endParaRPr lang="pt-BR" sz="3200" b="1" dirty="0" smtClean="0">
              <a:latin typeface="Goudy Old Style" pitchFamily="18" charset="0"/>
              <a:sym typeface="Symbol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28728" y="3929066"/>
            <a:ext cx="7358114" cy="2185214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t-BR" sz="3200" dirty="0" smtClean="0">
              <a:latin typeface="Goudy Old Style" pitchFamily="18" charset="0"/>
            </a:endParaRPr>
          </a:p>
          <a:p>
            <a:pPr algn="ctr"/>
            <a:r>
              <a:rPr lang="pt-BR" sz="3600" dirty="0" smtClean="0">
                <a:latin typeface="Goudy Old Style" pitchFamily="18" charset="0"/>
              </a:rPr>
              <a:t>“</a:t>
            </a:r>
            <a:r>
              <a:rPr lang="pt-BR" sz="3600" dirty="0" err="1" smtClean="0">
                <a:latin typeface="Goudy Old Style" pitchFamily="18" charset="0"/>
              </a:rPr>
              <a:t>Inculturar</a:t>
            </a:r>
            <a:r>
              <a:rPr lang="pt-BR" sz="3600" dirty="0" smtClean="0">
                <a:latin typeface="Goudy Old Style" pitchFamily="18" charset="0"/>
              </a:rPr>
              <a:t>” não é criar ritos, </a:t>
            </a:r>
          </a:p>
          <a:p>
            <a:pPr algn="ctr"/>
            <a:r>
              <a:rPr lang="pt-BR" sz="3600" dirty="0" smtClean="0">
                <a:latin typeface="Goudy Old Style" pitchFamily="18" charset="0"/>
              </a:rPr>
              <a:t>mas refazê-los à luz da cultura local</a:t>
            </a:r>
          </a:p>
          <a:p>
            <a:pPr algn="ctr"/>
            <a:endParaRPr lang="pt-BR" sz="3200" dirty="0" smtClean="0">
              <a:latin typeface="Goudy Old Style" pitchFamily="18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rot="5400000" flipH="1" flipV="1">
            <a:off x="4036215" y="1821645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rot="16200000" flipH="1">
            <a:off x="4000496" y="228599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92867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 DE INCULTURAÇÃO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071538" y="1000108"/>
            <a:ext cx="7286676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Goudy Old Style" pitchFamily="18" charset="0"/>
                <a:sym typeface="Symbol"/>
              </a:rPr>
              <a:t>Missa zairense (Congo) – o sinal da paz ocorre logo após o ato penitencial, que conclui a Liturgia da Palavra. Em algumas ocasiões, costuma-se lavar as mãos numa mesma bacia em sinal de purificação, unidade e reconciliação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1571604" y="4214818"/>
            <a:ext cx="7358114" cy="2062103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i="1" dirty="0" err="1" smtClean="0">
                <a:latin typeface="Goudy Old Style" pitchFamily="18" charset="0"/>
              </a:rPr>
              <a:t>Misa</a:t>
            </a:r>
            <a:r>
              <a:rPr lang="pt-BR" sz="3200" i="1" dirty="0" smtClean="0">
                <a:latin typeface="Goudy Old Style" pitchFamily="18" charset="0"/>
              </a:rPr>
              <a:t> </a:t>
            </a:r>
            <a:r>
              <a:rPr lang="pt-BR" sz="3200" i="1" dirty="0" err="1" smtClean="0">
                <a:latin typeface="Goudy Old Style" pitchFamily="18" charset="0"/>
              </a:rPr>
              <a:t>ng</a:t>
            </a:r>
            <a:r>
              <a:rPr lang="pt-BR" sz="3200" i="1" dirty="0" smtClean="0">
                <a:latin typeface="Goudy Old Style" pitchFamily="18" charset="0"/>
              </a:rPr>
              <a:t> </a:t>
            </a:r>
            <a:r>
              <a:rPr lang="pt-BR" sz="3200" i="1" dirty="0" err="1" smtClean="0">
                <a:latin typeface="Goudy Old Style" pitchFamily="18" charset="0"/>
              </a:rPr>
              <a:t>Bayang</a:t>
            </a:r>
            <a:r>
              <a:rPr lang="pt-BR" sz="3200" i="1" dirty="0" smtClean="0">
                <a:latin typeface="Goudy Old Style" pitchFamily="18" charset="0"/>
              </a:rPr>
              <a:t> </a:t>
            </a:r>
            <a:r>
              <a:rPr lang="pt-BR" sz="3200" i="1" dirty="0" err="1" smtClean="0">
                <a:latin typeface="Goudy Old Style" pitchFamily="18" charset="0"/>
              </a:rPr>
              <a:t>Pilipino</a:t>
            </a:r>
            <a:r>
              <a:rPr lang="pt-BR" sz="3200" dirty="0" smtClean="0">
                <a:latin typeface="Goudy Old Style" pitchFamily="18" charset="0"/>
              </a:rPr>
              <a:t> – O presidente comunga depois de toda a assembleia, para expressar o valor filipino de liderança e solicitude</a:t>
            </a:r>
            <a:endParaRPr lang="pt-BR" sz="3200" i="1" dirty="0" smtClean="0">
              <a:latin typeface="Goudy Old Style" pitchFamily="18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92867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 A INCULTURAÇÃO ACONTECE?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142976" y="1428736"/>
            <a:ext cx="7715304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O latim é substituído pela língua do povo;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Celebrações mais sóbrias e compreensíveis;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Novas linguagens e estilos musicais;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A arte dos espaços </a:t>
            </a:r>
            <a:r>
              <a:rPr lang="pt-BR" sz="3200" dirty="0" err="1" smtClean="0">
                <a:latin typeface="Goudy Old Style" pitchFamily="18" charset="0"/>
                <a:sym typeface="Symbol"/>
              </a:rPr>
              <a:t>celebrativos</a:t>
            </a:r>
            <a:r>
              <a:rPr lang="pt-BR" sz="3200" dirty="0" smtClean="0">
                <a:latin typeface="Goudy Old Style" pitchFamily="18" charset="0"/>
                <a:sym typeface="Symbol"/>
              </a:rPr>
              <a:t>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As imagens;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As vestes;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Os símbolos;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 As orações;</a:t>
            </a:r>
          </a:p>
          <a:p>
            <a:pPr algn="r"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  <a:sym typeface="Symbol"/>
              </a:rPr>
              <a:t>Devoção popular</a:t>
            </a:r>
          </a:p>
        </p:txBody>
      </p:sp>
      <p:pic>
        <p:nvPicPr>
          <p:cNvPr id="2050" name="Picture 2" descr="E:\LITURGIA\Imagens Liturgia\imagens... liturgia\comunid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571876"/>
            <a:ext cx="4286280" cy="3048000"/>
          </a:xfrm>
          <a:prstGeom prst="rect">
            <a:avLst/>
          </a:prstGeom>
          <a:noFill/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57224" y="0"/>
            <a:ext cx="8286776" cy="11429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LITURGIA E ESPIRITUALIDADE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3786182" y="2214554"/>
            <a:ext cx="5143504" cy="3323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pt-BR" sz="3200" i="1" dirty="0" smtClean="0">
                <a:latin typeface="Goudy Old Style" pitchFamily="18" charset="0"/>
                <a:sym typeface="Symbol"/>
              </a:rPr>
              <a:t>“A nossa espiritualidade é mais do que a oração só; porque a espiritualidade é toda a vida da gente vivida na fé e no amor”.</a:t>
            </a:r>
          </a:p>
          <a:p>
            <a:pPr algn="r"/>
            <a:endParaRPr lang="pt-BR" sz="3200" i="1" dirty="0" smtClean="0">
              <a:latin typeface="Goudy Old Style" pitchFamily="18" charset="0"/>
              <a:sym typeface="Symbol"/>
            </a:endParaRPr>
          </a:p>
          <a:p>
            <a:pPr algn="r"/>
            <a:r>
              <a:rPr lang="pt-BR" sz="3200" i="1" dirty="0" smtClean="0">
                <a:latin typeface="Goudy Old Style" pitchFamily="18" charset="0"/>
                <a:sym typeface="Symbol"/>
              </a:rPr>
              <a:t>Dom Pedro </a:t>
            </a:r>
            <a:r>
              <a:rPr lang="pt-BR" sz="3200" i="1" dirty="0" err="1" smtClean="0">
                <a:latin typeface="Goudy Old Style" pitchFamily="18" charset="0"/>
                <a:sym typeface="Symbol"/>
              </a:rPr>
              <a:t>Casaldáliga</a:t>
            </a:r>
            <a:endParaRPr lang="pt-BR" sz="2000" i="1" dirty="0" smtClean="0">
              <a:latin typeface="Goudy Old Style" pitchFamily="18" charset="0"/>
              <a:sym typeface="Symbol"/>
            </a:endParaRPr>
          </a:p>
          <a:p>
            <a:pPr algn="r"/>
            <a:endParaRPr lang="pt-BR" i="1" dirty="0" smtClean="0">
              <a:latin typeface="Goudy Old Style" pitchFamily="18" charset="0"/>
              <a:sym typeface="Symbol"/>
            </a:endParaRPr>
          </a:p>
        </p:txBody>
      </p:sp>
      <p:pic>
        <p:nvPicPr>
          <p:cNvPr id="4099" name="Picture 3" descr="E:\LITURGIA\Imagens Liturgia\Luz e treva\396319_184004405032375_100002684491134_242570_63905593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2803255" cy="4572032"/>
          </a:xfrm>
          <a:prstGeom prst="rect">
            <a:avLst/>
          </a:prstGeom>
          <a:noFill/>
        </p:spPr>
      </p:pic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857224" y="0"/>
            <a:ext cx="8286776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REFERÊNCIAS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5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tângulo 7"/>
          <p:cNvSpPr/>
          <p:nvPr/>
        </p:nvSpPr>
        <p:spPr>
          <a:xfrm>
            <a:off x="1142976" y="1428736"/>
            <a:ext cx="7715304" cy="5016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sym typeface="Symbol"/>
              </a:rPr>
              <a:t>BUYST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, Ione; SILVA, José Ariovaldo </a:t>
            </a:r>
            <a:r>
              <a:rPr lang="pt-BR" sz="2000" dirty="0" err="1" smtClean="0">
                <a:solidFill>
                  <a:schemeClr val="tx1"/>
                </a:solidFill>
                <a:sym typeface="Symbol"/>
              </a:rPr>
              <a:t>da.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pt-BR" sz="2000" i="1" dirty="0" smtClean="0">
                <a:solidFill>
                  <a:schemeClr val="tx1"/>
                </a:solidFill>
                <a:sym typeface="Symbol"/>
              </a:rPr>
              <a:t>O mistério celebrado: memória e compromisso I: teologia litúrgica. 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São Paulo: Paulinas; Valência: </a:t>
            </a:r>
            <a:r>
              <a:rPr lang="pt-BR" sz="2000" dirty="0" err="1" smtClean="0">
                <a:solidFill>
                  <a:schemeClr val="tx1"/>
                </a:solidFill>
                <a:sym typeface="Symbol"/>
              </a:rPr>
              <a:t>Siquem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, 2003.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solidFill>
                <a:schemeClr val="tx1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err="1" smtClean="0">
                <a:solidFill>
                  <a:schemeClr val="tx1"/>
                </a:solidFill>
                <a:sym typeface="Symbol"/>
              </a:rPr>
              <a:t>CHUPUNGCO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, </a:t>
            </a:r>
            <a:r>
              <a:rPr lang="pt-BR" sz="2000" dirty="0" err="1" smtClean="0">
                <a:solidFill>
                  <a:schemeClr val="tx1"/>
                </a:solidFill>
                <a:sym typeface="Symbol"/>
              </a:rPr>
              <a:t>Anscar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 J. </a:t>
            </a:r>
            <a:r>
              <a:rPr lang="pt-BR" sz="2000" i="1" dirty="0" smtClean="0">
                <a:solidFill>
                  <a:schemeClr val="tx1"/>
                </a:solidFill>
                <a:sym typeface="Symbol"/>
              </a:rPr>
              <a:t>Liturgias do futuro: </a:t>
            </a:r>
            <a:r>
              <a:rPr lang="pt-BR" sz="2000" i="1" dirty="0" err="1" smtClean="0">
                <a:solidFill>
                  <a:schemeClr val="tx1"/>
                </a:solidFill>
                <a:sym typeface="Symbol"/>
              </a:rPr>
              <a:t>procesos</a:t>
            </a:r>
            <a:r>
              <a:rPr lang="pt-BR" sz="2000" i="1" dirty="0" smtClean="0">
                <a:solidFill>
                  <a:schemeClr val="tx1"/>
                </a:solidFill>
                <a:sym typeface="Symbol"/>
              </a:rPr>
              <a:t> e métodos de inculturação. 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 São Paulo: Paulinas, 1992. 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solidFill>
                <a:schemeClr val="tx1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sym typeface="Symbol"/>
              </a:rPr>
              <a:t>FRANCISCO, papa. </a:t>
            </a:r>
            <a:r>
              <a:rPr lang="pt-BR" sz="2000" i="1" dirty="0" smtClean="0">
                <a:solidFill>
                  <a:schemeClr val="tx1"/>
                </a:solidFill>
                <a:sym typeface="Symbol"/>
              </a:rPr>
              <a:t>Catequese (12.02.14). 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 Disponível em </a:t>
            </a:r>
            <a:r>
              <a:rPr lang="pt-BR" sz="2000" dirty="0" smtClean="0">
                <a:solidFill>
                  <a:schemeClr val="tx1"/>
                </a:solidFill>
              </a:rPr>
              <a:t>&lt;</a:t>
            </a:r>
            <a:r>
              <a:rPr lang="pt-BR" u="sng" dirty="0" smtClean="0">
                <a:solidFill>
                  <a:schemeClr val="tx1"/>
                </a:solidFill>
              </a:rPr>
              <a:t>http://www.zenit.org/pt/articles/francisco-faz-o-convite-para-que-se-viva-a-eucaristia-de-modo-coerente?</a:t>
            </a:r>
            <a:r>
              <a:rPr lang="pt-BR" u="sng" dirty="0" err="1" smtClean="0">
                <a:solidFill>
                  <a:schemeClr val="tx1"/>
                </a:solidFill>
              </a:rPr>
              <a:t>utm_campaign</a:t>
            </a:r>
            <a:r>
              <a:rPr lang="pt-BR" u="sng" dirty="0" smtClean="0">
                <a:solidFill>
                  <a:schemeClr val="tx1"/>
                </a:solidFill>
              </a:rPr>
              <a:t>=</a:t>
            </a:r>
            <a:r>
              <a:rPr lang="pt-BR" u="sng" dirty="0" err="1" smtClean="0">
                <a:solidFill>
                  <a:schemeClr val="tx1"/>
                </a:solidFill>
              </a:rPr>
              <a:t>diarioportughtml&amp;utm_medium</a:t>
            </a:r>
            <a:r>
              <a:rPr lang="pt-BR" u="sng" dirty="0" smtClean="0">
                <a:solidFill>
                  <a:schemeClr val="tx1"/>
                </a:solidFill>
              </a:rPr>
              <a:t>=</a:t>
            </a:r>
            <a:r>
              <a:rPr lang="pt-BR" u="sng" dirty="0" err="1" smtClean="0">
                <a:solidFill>
                  <a:schemeClr val="tx1"/>
                </a:solidFill>
              </a:rPr>
              <a:t>email&amp;utm_source</a:t>
            </a:r>
            <a:r>
              <a:rPr lang="pt-BR" u="sng" dirty="0" smtClean="0">
                <a:solidFill>
                  <a:schemeClr val="tx1"/>
                </a:solidFill>
              </a:rPr>
              <a:t>=</a:t>
            </a:r>
            <a:r>
              <a:rPr lang="pt-BR" u="sng" dirty="0" err="1" smtClean="0">
                <a:solidFill>
                  <a:schemeClr val="tx1"/>
                </a:solidFill>
              </a:rPr>
              <a:t>dispatch</a:t>
            </a:r>
            <a:r>
              <a:rPr lang="pt-BR" sz="2000" dirty="0" smtClean="0">
                <a:solidFill>
                  <a:schemeClr val="tx1"/>
                </a:solidFill>
              </a:rPr>
              <a:t>&gt;. Acesso em 13.02.14.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solidFill>
                <a:schemeClr val="tx1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sym typeface="Symbol"/>
              </a:rPr>
              <a:t>MARTIN, Julián López. </a:t>
            </a:r>
            <a:r>
              <a:rPr lang="pt-BR" sz="2000" i="1" dirty="0" smtClean="0">
                <a:solidFill>
                  <a:schemeClr val="tx1"/>
                </a:solidFill>
                <a:sym typeface="Symbol"/>
              </a:rPr>
              <a:t>A liturgia da Igreja: teologia, história, espiritualidade e pastoral. </a:t>
            </a:r>
            <a:r>
              <a:rPr lang="pt-BR" sz="2000" dirty="0" smtClean="0">
                <a:solidFill>
                  <a:schemeClr val="tx1"/>
                </a:solidFill>
                <a:sym typeface="Symbol"/>
              </a:rPr>
              <a:t>São Paulo: Paulinas, 2006.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solidFill>
                <a:schemeClr val="tx1"/>
              </a:solidFill>
              <a:sym typeface="Symbo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05251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CELEBRAR É PRECISO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223120" y="1285860"/>
            <a:ext cx="7706598" cy="3077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oudy Old Style" pitchFamily="18" charset="0"/>
              </a:rPr>
              <a:t>Celebrações existentes nas comunidades</a:t>
            </a:r>
          </a:p>
          <a:p>
            <a:pPr algn="ctr"/>
            <a:endParaRPr lang="pt-BR" sz="1000" b="1" dirty="0" smtClean="0">
              <a:latin typeface="Goudy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latin typeface="Goudy Old Style" pitchFamily="18" charset="0"/>
              </a:rPr>
              <a:t>Existe uma variedade de celebrações litúrgicas;</a:t>
            </a:r>
          </a:p>
          <a:p>
            <a:pPr marL="342900" indent="-342900" algn="just"/>
            <a:endParaRPr lang="pt-BR" sz="1050" dirty="0" smtClean="0">
              <a:latin typeface="Goudy Old Style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latin typeface="Goudy Old Style" pitchFamily="18" charset="0"/>
              </a:rPr>
              <a:t>As celebrações acompanham determinados tempos do dia, da semana e do ano, bem como acontecimentos da vida pessoal e da vida de um povo...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728" y="4714884"/>
            <a:ext cx="7358114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oudy Old Style" pitchFamily="18" charset="0"/>
              </a:rPr>
              <a:t>Porque celebramos? </a:t>
            </a:r>
          </a:p>
          <a:p>
            <a:pPr algn="just"/>
            <a:r>
              <a:rPr lang="pt-BR" sz="2800" dirty="0" smtClean="0">
                <a:latin typeface="Goudy Old Style" pitchFamily="18" charset="0"/>
              </a:rPr>
              <a:t>Porque somos humanos (dado antropológico) e porque o Senhor nos mandou (dado teológico) </a:t>
            </a:r>
            <a:endParaRPr lang="pt-BR" sz="2800" dirty="0">
              <a:latin typeface="Goudy Old Style" pitchFamily="18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858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LITURGIA NO CONJUNTO DA </a:t>
            </a:r>
            <a:b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CRISTÃ E DA AÇÃO ECLESIAL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428728" y="1785926"/>
            <a:ext cx="7286676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Goudy Old Style" pitchFamily="18" charset="0"/>
                <a:sym typeface="Symbol"/>
              </a:rPr>
              <a:t>O termo LITURGIA vem do grego clássico, </a:t>
            </a:r>
            <a:r>
              <a:rPr lang="pt-BR" sz="3200" b="1" i="1" dirty="0" err="1" smtClean="0">
                <a:latin typeface="Goudy Old Style" pitchFamily="18" charset="0"/>
                <a:sym typeface="Symbol"/>
              </a:rPr>
              <a:t>leitourgía</a:t>
            </a:r>
            <a:r>
              <a:rPr lang="pt-BR" sz="3200" b="1" i="1" dirty="0" smtClean="0">
                <a:latin typeface="Goudy Old Style" pitchFamily="18" charset="0"/>
                <a:sym typeface="Symbol"/>
              </a:rPr>
              <a:t> </a:t>
            </a:r>
            <a:r>
              <a:rPr lang="pt-BR" sz="3200" b="1" dirty="0" smtClean="0">
                <a:latin typeface="Goudy Old Style" pitchFamily="18" charset="0"/>
                <a:sym typeface="Symbol"/>
              </a:rPr>
              <a:t>[</a:t>
            </a:r>
            <a:r>
              <a:rPr lang="el-GR" sz="3200" b="1" dirty="0" smtClean="0">
                <a:latin typeface="Goudy Old Style" pitchFamily="18" charset="0"/>
                <a:sym typeface="Symbol"/>
              </a:rPr>
              <a:t>λειτουργια</a:t>
            </a:r>
            <a:r>
              <a:rPr lang="pt-BR" sz="3200" b="1" dirty="0" smtClean="0">
                <a:latin typeface="Goudy Old Style" pitchFamily="18" charset="0"/>
                <a:sym typeface="Symbol"/>
              </a:rPr>
              <a:t>]</a:t>
            </a:r>
          </a:p>
          <a:p>
            <a:pPr algn="ctr"/>
            <a:r>
              <a:rPr lang="pt-BR" sz="3200" b="1" i="1" dirty="0" smtClean="0">
                <a:latin typeface="Goudy Old Style" pitchFamily="18" charset="0"/>
                <a:sym typeface="Symbol"/>
              </a:rPr>
              <a:t>\\ </a:t>
            </a:r>
            <a:r>
              <a:rPr lang="pt-BR" sz="3200" b="1" i="1" dirty="0" err="1" smtClean="0">
                <a:latin typeface="Goudy Old Style" pitchFamily="18" charset="0"/>
                <a:sym typeface="Symbol"/>
              </a:rPr>
              <a:t>Leit</a:t>
            </a:r>
            <a:r>
              <a:rPr lang="pt-BR" sz="3200" b="1" dirty="0" smtClean="0">
                <a:latin typeface="Goudy Old Style" pitchFamily="18" charset="0"/>
                <a:sym typeface="Symbol"/>
              </a:rPr>
              <a:t>  [povo, popular]+ </a:t>
            </a:r>
            <a:r>
              <a:rPr lang="pt-BR" sz="3200" b="1" i="1" dirty="0" err="1" smtClean="0">
                <a:latin typeface="Goudy Old Style" pitchFamily="18" charset="0"/>
                <a:sym typeface="Symbol"/>
              </a:rPr>
              <a:t>érgon</a:t>
            </a:r>
            <a:r>
              <a:rPr lang="pt-BR" sz="3200" b="1" i="1" dirty="0" smtClean="0">
                <a:latin typeface="Goudy Old Style" pitchFamily="18" charset="0"/>
                <a:sym typeface="Symbol"/>
              </a:rPr>
              <a:t> </a:t>
            </a:r>
            <a:r>
              <a:rPr lang="pt-BR" sz="3200" b="1" dirty="0" smtClean="0">
                <a:latin typeface="Goudy Old Style" pitchFamily="18" charset="0"/>
                <a:sym typeface="Symbol"/>
              </a:rPr>
              <a:t>[obra] //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728" y="3714752"/>
            <a:ext cx="7358114" cy="255454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i="1" dirty="0" smtClean="0">
                <a:latin typeface="Goudy Old Style" pitchFamily="18" charset="0"/>
              </a:rPr>
              <a:t>No mundo grego - </a:t>
            </a:r>
            <a:r>
              <a:rPr lang="pt-BR" sz="3200" dirty="0" smtClean="0">
                <a:latin typeface="Goudy Old Style" pitchFamily="18" charset="0"/>
              </a:rPr>
              <a:t> Origem ou destino popular de uma ação ou de uma iniciativa, independente do modo como esta era assumida. Com o passar do tempo, passou a se referir aos serviços prestados à sociedade</a:t>
            </a:r>
            <a:endParaRPr lang="pt-BR" sz="3200" i="1" dirty="0" smtClean="0">
              <a:latin typeface="Goudy Old Style" pitchFamily="18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1071538" y="357166"/>
            <a:ext cx="7358114" cy="252376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i="1" dirty="0" smtClean="0">
                <a:latin typeface="Goudy Old Style" pitchFamily="18" charset="0"/>
              </a:rPr>
              <a:t>Na Bíblia</a:t>
            </a:r>
          </a:p>
          <a:p>
            <a:endParaRPr lang="pt-BR" sz="1400" i="1" dirty="0" smtClean="0">
              <a:latin typeface="Goud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</a:rPr>
              <a:t>No AT, referindo-se ao serviço dos sacerdotes no templo;</a:t>
            </a:r>
          </a:p>
          <a:p>
            <a:pPr>
              <a:buFont typeface="Arial" pitchFamily="34" charset="0"/>
              <a:buChar char="•"/>
            </a:pPr>
            <a:endParaRPr lang="pt-BR" sz="1400" dirty="0" smtClean="0">
              <a:latin typeface="Goud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latin typeface="Goudy Old Style" pitchFamily="18" charset="0"/>
              </a:rPr>
              <a:t>No NT, quatro sentidos diferentes: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28728" y="3429000"/>
            <a:ext cx="7715272" cy="326243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i="1" dirty="0" smtClean="0">
                <a:latin typeface="Goudy Old Style" pitchFamily="18" charset="0"/>
              </a:rPr>
              <a:t>Serviço público oneroso</a:t>
            </a:r>
            <a:r>
              <a:rPr lang="pt-BR" sz="3200" dirty="0" smtClean="0">
                <a:latin typeface="Goudy Old Style" pitchFamily="18" charset="0"/>
              </a:rPr>
              <a:t> (como no uso grego)</a:t>
            </a:r>
            <a:endParaRPr lang="pt-BR" sz="3200" i="1" dirty="0" smtClean="0">
              <a:latin typeface="Goudy Old Style" pitchFamily="18" charset="0"/>
            </a:endParaRPr>
          </a:p>
          <a:p>
            <a:endParaRPr lang="pt-BR" sz="1400" i="1" dirty="0" smtClean="0">
              <a:latin typeface="Goudy Old Style" pitchFamily="18" charset="0"/>
            </a:endParaRPr>
          </a:p>
          <a:p>
            <a:r>
              <a:rPr lang="pt-BR" sz="3200" i="1" dirty="0" smtClean="0">
                <a:latin typeface="Goudy Old Style" pitchFamily="18" charset="0"/>
              </a:rPr>
              <a:t>“É também por isso que pagais impostos, pois os que governam são </a:t>
            </a:r>
            <a:r>
              <a:rPr lang="pt-BR" sz="3200" i="1" u="sng" dirty="0" smtClean="0">
                <a:latin typeface="Goudy Old Style" pitchFamily="18" charset="0"/>
              </a:rPr>
              <a:t>servidores</a:t>
            </a:r>
            <a:r>
              <a:rPr lang="pt-BR" sz="3200" i="1" dirty="0" smtClean="0">
                <a:latin typeface="Goudy Old Style" pitchFamily="18" charset="0"/>
              </a:rPr>
              <a:t> </a:t>
            </a:r>
            <a:r>
              <a:rPr lang="pt-BR" sz="3200" dirty="0" smtClean="0">
                <a:latin typeface="Goudy Old Style" pitchFamily="18" charset="0"/>
              </a:rPr>
              <a:t>[</a:t>
            </a:r>
            <a:r>
              <a:rPr lang="el-GR" sz="3200" dirty="0" smtClean="0">
                <a:latin typeface="Goudy Old Style" pitchFamily="18" charset="0"/>
              </a:rPr>
              <a:t>λειτουργοι</a:t>
            </a:r>
            <a:r>
              <a:rPr lang="pt-BR" sz="3200" dirty="0" smtClean="0">
                <a:latin typeface="Goudy Old Style" pitchFamily="18" charset="0"/>
              </a:rPr>
              <a:t>]</a:t>
            </a:r>
            <a:r>
              <a:rPr lang="pt-BR" sz="3200" i="1" dirty="0" smtClean="0">
                <a:latin typeface="Goudy Old Style" pitchFamily="18" charset="0"/>
              </a:rPr>
              <a:t> de Deus” </a:t>
            </a:r>
            <a:r>
              <a:rPr lang="pt-BR" sz="3200" dirty="0" smtClean="0">
                <a:latin typeface="Goudy Old Style" pitchFamily="18" charset="0"/>
              </a:rPr>
              <a:t>(</a:t>
            </a:r>
            <a:r>
              <a:rPr lang="pt-BR" sz="3200" dirty="0" err="1" smtClean="0">
                <a:latin typeface="Goudy Old Style" pitchFamily="18" charset="0"/>
              </a:rPr>
              <a:t>Rm</a:t>
            </a:r>
            <a:r>
              <a:rPr lang="pt-BR" sz="3200" dirty="0" smtClean="0">
                <a:latin typeface="Goudy Old Style" pitchFamily="18" charset="0"/>
              </a:rPr>
              <a:t> 13,6)</a:t>
            </a:r>
          </a:p>
          <a:p>
            <a:endParaRPr lang="pt-BR" sz="3200" dirty="0" smtClean="0">
              <a:latin typeface="Goudy Old Style" pitchFamily="18" charset="0"/>
            </a:endParaRPr>
          </a:p>
          <a:p>
            <a:r>
              <a:rPr lang="pt-BR" sz="3200" dirty="0" smtClean="0">
                <a:latin typeface="Goudy Old Style" pitchFamily="18" charset="0"/>
              </a:rPr>
              <a:t>[</a:t>
            </a:r>
            <a:r>
              <a:rPr lang="pt-BR" sz="3200" dirty="0" err="1" smtClean="0">
                <a:latin typeface="Goudy Old Style" pitchFamily="18" charset="0"/>
              </a:rPr>
              <a:t>Rm</a:t>
            </a:r>
            <a:r>
              <a:rPr lang="pt-BR" sz="3200" dirty="0" smtClean="0">
                <a:latin typeface="Goudy Old Style" pitchFamily="18" charset="0"/>
              </a:rPr>
              <a:t> 15,27; </a:t>
            </a:r>
            <a:r>
              <a:rPr lang="pt-BR" sz="3200" dirty="0" err="1" smtClean="0">
                <a:latin typeface="Goudy Old Style" pitchFamily="18" charset="0"/>
              </a:rPr>
              <a:t>Fl</a:t>
            </a:r>
            <a:r>
              <a:rPr lang="pt-BR" sz="3200" dirty="0" smtClean="0">
                <a:latin typeface="Goudy Old Style" pitchFamily="18" charset="0"/>
              </a:rPr>
              <a:t> 2,25.30; 2Cor 9,12; </a:t>
            </a:r>
            <a:r>
              <a:rPr lang="pt-BR" sz="3200" dirty="0" err="1" smtClean="0">
                <a:latin typeface="Goudy Old Style" pitchFamily="18" charset="0"/>
              </a:rPr>
              <a:t>Hb</a:t>
            </a:r>
            <a:r>
              <a:rPr lang="pt-BR" sz="3200" dirty="0" smtClean="0">
                <a:latin typeface="Goudy Old Style" pitchFamily="18" charset="0"/>
              </a:rPr>
              <a:t> 1,7,14]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1071538" y="357166"/>
            <a:ext cx="7072362" cy="252376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i="1" dirty="0" smtClean="0">
                <a:latin typeface="Goudy Old Style" pitchFamily="18" charset="0"/>
              </a:rPr>
              <a:t>Culto sacerdotal e </a:t>
            </a:r>
            <a:r>
              <a:rPr lang="pt-BR" sz="3200" i="1" dirty="0" err="1" smtClean="0">
                <a:latin typeface="Goudy Old Style" pitchFamily="18" charset="0"/>
              </a:rPr>
              <a:t>levítico</a:t>
            </a:r>
            <a:r>
              <a:rPr lang="pt-BR" sz="3200" i="1" dirty="0" smtClean="0">
                <a:latin typeface="Goudy Old Style" pitchFamily="18" charset="0"/>
              </a:rPr>
              <a:t> do AT</a:t>
            </a:r>
            <a:endParaRPr lang="pt-BR" sz="1400" i="1" dirty="0" smtClean="0">
              <a:latin typeface="Goudy Old Style" pitchFamily="18" charset="0"/>
            </a:endParaRPr>
          </a:p>
          <a:p>
            <a:endParaRPr lang="pt-BR" sz="1400" i="1" dirty="0" smtClean="0">
              <a:latin typeface="Goudy Old Style" pitchFamily="18" charset="0"/>
            </a:endParaRPr>
          </a:p>
          <a:p>
            <a:r>
              <a:rPr lang="pt-BR" sz="3200" i="1" dirty="0" smtClean="0">
                <a:latin typeface="Goudy Old Style" pitchFamily="18" charset="0"/>
              </a:rPr>
              <a:t>“Completados os dias do seu </a:t>
            </a:r>
            <a:r>
              <a:rPr lang="pt-BR" sz="3200" i="1" u="sng" dirty="0" smtClean="0">
                <a:latin typeface="Goudy Old Style" pitchFamily="18" charset="0"/>
              </a:rPr>
              <a:t>ministério</a:t>
            </a:r>
            <a:r>
              <a:rPr lang="pt-BR" sz="3200" i="1" dirty="0" smtClean="0">
                <a:latin typeface="Goudy Old Style" pitchFamily="18" charset="0"/>
              </a:rPr>
              <a:t> </a:t>
            </a:r>
            <a:r>
              <a:rPr lang="pt-BR" sz="3200" dirty="0" smtClean="0">
                <a:latin typeface="Goudy Old Style" pitchFamily="18" charset="0"/>
              </a:rPr>
              <a:t>[</a:t>
            </a:r>
            <a:r>
              <a:rPr lang="el-GR" sz="3200" dirty="0" smtClean="0">
                <a:latin typeface="Goudy Old Style" pitchFamily="18" charset="0"/>
              </a:rPr>
              <a:t>λειτουργιας</a:t>
            </a:r>
            <a:r>
              <a:rPr lang="pt-BR" sz="3200" dirty="0" smtClean="0">
                <a:latin typeface="Goudy Old Style" pitchFamily="18" charset="0"/>
              </a:rPr>
              <a:t>]</a:t>
            </a:r>
            <a:r>
              <a:rPr lang="pt-BR" sz="3200" i="1" dirty="0" smtClean="0">
                <a:latin typeface="Goudy Old Style" pitchFamily="18" charset="0"/>
              </a:rPr>
              <a:t>, voltou para casa” </a:t>
            </a:r>
            <a:r>
              <a:rPr lang="pt-BR" sz="3200" dirty="0" smtClean="0">
                <a:latin typeface="Goudy Old Style" pitchFamily="18" charset="0"/>
              </a:rPr>
              <a:t>(</a:t>
            </a:r>
            <a:r>
              <a:rPr lang="pt-BR" sz="3200" dirty="0" err="1" smtClean="0">
                <a:latin typeface="Goudy Old Style" pitchFamily="18" charset="0"/>
              </a:rPr>
              <a:t>Lc</a:t>
            </a:r>
            <a:r>
              <a:rPr lang="pt-BR" sz="3200" dirty="0" smtClean="0">
                <a:latin typeface="Goudy Old Style" pitchFamily="18" charset="0"/>
              </a:rPr>
              <a:t> 1,23)</a:t>
            </a:r>
          </a:p>
          <a:p>
            <a:endParaRPr lang="pt-BR" sz="1200" i="1" dirty="0" smtClean="0">
              <a:latin typeface="Goudy Old Style" pitchFamily="18" charset="0"/>
            </a:endParaRPr>
          </a:p>
          <a:p>
            <a:r>
              <a:rPr lang="pt-BR" sz="3200" dirty="0" smtClean="0">
                <a:latin typeface="Goudy Old Style" pitchFamily="18" charset="0"/>
              </a:rPr>
              <a:t>[E também </a:t>
            </a:r>
            <a:r>
              <a:rPr lang="pt-BR" sz="3200" dirty="0" err="1" smtClean="0">
                <a:latin typeface="Goudy Old Style" pitchFamily="18" charset="0"/>
              </a:rPr>
              <a:t>Hb</a:t>
            </a:r>
            <a:r>
              <a:rPr lang="pt-BR" sz="3200" dirty="0" smtClean="0">
                <a:latin typeface="Goudy Old Style" pitchFamily="18" charset="0"/>
              </a:rPr>
              <a:t> 8,2.6;9,21;10,11]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28728" y="3429000"/>
            <a:ext cx="7429552" cy="295465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i="1" dirty="0" smtClean="0">
                <a:latin typeface="Goudy Old Style" pitchFamily="18" charset="0"/>
              </a:rPr>
              <a:t>Culto espiritual (e de evangelização)</a:t>
            </a:r>
          </a:p>
          <a:p>
            <a:endParaRPr lang="pt-BR" sz="1400" i="1" dirty="0" smtClean="0">
              <a:latin typeface="Goudy Old Style" pitchFamily="18" charset="0"/>
            </a:endParaRPr>
          </a:p>
          <a:p>
            <a:r>
              <a:rPr lang="pt-BR" sz="3200" i="1" dirty="0" smtClean="0">
                <a:latin typeface="Goudy Old Style" pitchFamily="18" charset="0"/>
              </a:rPr>
              <a:t>“Estou convicto [...] de ser </a:t>
            </a:r>
            <a:r>
              <a:rPr lang="pt-BR" sz="3200" i="1" u="sng" dirty="0" smtClean="0">
                <a:latin typeface="Goudy Old Style" pitchFamily="18" charset="0"/>
              </a:rPr>
              <a:t>ministro</a:t>
            </a:r>
            <a:r>
              <a:rPr lang="pt-BR" sz="3200" i="1" dirty="0" smtClean="0">
                <a:latin typeface="Goudy Old Style" pitchFamily="18" charset="0"/>
              </a:rPr>
              <a:t> </a:t>
            </a:r>
            <a:r>
              <a:rPr lang="pt-BR" sz="3200" dirty="0" smtClean="0">
                <a:latin typeface="Goudy Old Style" pitchFamily="18" charset="0"/>
              </a:rPr>
              <a:t>[</a:t>
            </a:r>
            <a:r>
              <a:rPr lang="el-GR" sz="3200" dirty="0" smtClean="0">
                <a:latin typeface="Goudy Old Style" pitchFamily="18" charset="0"/>
              </a:rPr>
              <a:t>λειτουργον</a:t>
            </a:r>
            <a:r>
              <a:rPr lang="pt-BR" sz="3200" dirty="0" smtClean="0">
                <a:latin typeface="Goudy Old Style" pitchFamily="18" charset="0"/>
              </a:rPr>
              <a:t>] </a:t>
            </a:r>
            <a:r>
              <a:rPr lang="pt-BR" sz="3200" i="1" dirty="0" smtClean="0">
                <a:latin typeface="Goudy Old Style" pitchFamily="18" charset="0"/>
              </a:rPr>
              <a:t>de Cristo Jesus junto às nações, à serviço do evangelho de Deus” </a:t>
            </a:r>
            <a:r>
              <a:rPr lang="pt-BR" sz="3200" dirty="0" smtClean="0">
                <a:latin typeface="Goudy Old Style" pitchFamily="18" charset="0"/>
              </a:rPr>
              <a:t>(</a:t>
            </a:r>
            <a:r>
              <a:rPr lang="pt-BR" sz="3200" dirty="0" err="1" smtClean="0">
                <a:latin typeface="Goudy Old Style" pitchFamily="18" charset="0"/>
              </a:rPr>
              <a:t>Rm</a:t>
            </a:r>
            <a:r>
              <a:rPr lang="pt-BR" sz="3200" dirty="0" smtClean="0">
                <a:latin typeface="Goudy Old Style" pitchFamily="18" charset="0"/>
              </a:rPr>
              <a:t> 15,16)</a:t>
            </a:r>
          </a:p>
          <a:p>
            <a:endParaRPr lang="pt-BR" sz="1050" dirty="0" smtClean="0">
              <a:latin typeface="Goudy Old Style" pitchFamily="18" charset="0"/>
            </a:endParaRPr>
          </a:p>
          <a:p>
            <a:r>
              <a:rPr lang="pt-BR" sz="3200" dirty="0" smtClean="0">
                <a:latin typeface="Goudy Old Style" pitchFamily="18" charset="0"/>
              </a:rPr>
              <a:t>[E também </a:t>
            </a:r>
            <a:r>
              <a:rPr lang="pt-BR" sz="3200" dirty="0" err="1" smtClean="0">
                <a:latin typeface="Goudy Old Style" pitchFamily="18" charset="0"/>
              </a:rPr>
              <a:t>Fl</a:t>
            </a:r>
            <a:r>
              <a:rPr lang="pt-BR" sz="3200" dirty="0" smtClean="0">
                <a:latin typeface="Goudy Old Style" pitchFamily="18" charset="0"/>
              </a:rPr>
              <a:t> 2,17]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2071638" y="571480"/>
            <a:ext cx="7072362" cy="227754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i="1" dirty="0" smtClean="0">
                <a:latin typeface="Goudy Old Style" pitchFamily="18" charset="0"/>
              </a:rPr>
              <a:t>Culto comunitário cristão</a:t>
            </a:r>
            <a:endParaRPr lang="pt-BR" sz="1400" i="1" dirty="0" smtClean="0">
              <a:latin typeface="Goudy Old Style" pitchFamily="18" charset="0"/>
            </a:endParaRPr>
          </a:p>
          <a:p>
            <a:endParaRPr lang="pt-BR" sz="1400" i="1" dirty="0" smtClean="0">
              <a:latin typeface="Goudy Old Style" pitchFamily="18" charset="0"/>
            </a:endParaRPr>
          </a:p>
          <a:p>
            <a:r>
              <a:rPr lang="pt-BR" sz="3200" i="1" dirty="0" smtClean="0">
                <a:latin typeface="Goudy Old Style" pitchFamily="18" charset="0"/>
              </a:rPr>
              <a:t>“Celebrando eles o culto </a:t>
            </a:r>
            <a:r>
              <a:rPr lang="pt-BR" sz="3200" dirty="0" smtClean="0">
                <a:latin typeface="Goudy Old Style" pitchFamily="18" charset="0"/>
              </a:rPr>
              <a:t>[</a:t>
            </a:r>
            <a:r>
              <a:rPr lang="el-GR" sz="3200" dirty="0" smtClean="0">
                <a:latin typeface="Goudy Old Style" pitchFamily="18" charset="0"/>
              </a:rPr>
              <a:t>λειτουργιας</a:t>
            </a:r>
            <a:r>
              <a:rPr lang="pt-BR" sz="3200" dirty="0" smtClean="0">
                <a:latin typeface="Goudy Old Style" pitchFamily="18" charset="0"/>
              </a:rPr>
              <a:t>]</a:t>
            </a:r>
            <a:r>
              <a:rPr lang="pt-BR" sz="3200" i="1" dirty="0" smtClean="0">
                <a:latin typeface="Goudy Old Style" pitchFamily="18" charset="0"/>
              </a:rPr>
              <a:t> em nome do Senhor e jejuando, disse-lhes o Espírito Santo [...]” </a:t>
            </a:r>
            <a:r>
              <a:rPr lang="pt-BR" sz="3200" dirty="0" smtClean="0">
                <a:latin typeface="Goudy Old Style" pitchFamily="18" charset="0"/>
              </a:rPr>
              <a:t>(</a:t>
            </a:r>
            <a:r>
              <a:rPr lang="pt-BR" sz="3200" dirty="0" err="1" smtClean="0">
                <a:latin typeface="Goudy Old Style" pitchFamily="18" charset="0"/>
              </a:rPr>
              <a:t>At</a:t>
            </a:r>
            <a:r>
              <a:rPr lang="pt-BR" sz="3200" dirty="0" smtClean="0">
                <a:latin typeface="Goudy Old Style" pitchFamily="18" charset="0"/>
              </a:rPr>
              <a:t> 13,2)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500166" y="3857628"/>
            <a:ext cx="7429552" cy="156966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err="1" smtClean="0">
                <a:latin typeface="Goudy Old Style" pitchFamily="18" charset="0"/>
              </a:rPr>
              <a:t>At</a:t>
            </a:r>
            <a:r>
              <a:rPr lang="pt-BR" sz="3200" dirty="0" smtClean="0">
                <a:latin typeface="Goudy Old Style" pitchFamily="18" charset="0"/>
              </a:rPr>
              <a:t> 13, 2 – único texto do NT em que a palavra Liturgia pode ser tomada somente no sentido ritual ou celebrativo.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858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LITURGIA É...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ângulo 3"/>
          <p:cNvSpPr/>
          <p:nvPr/>
        </p:nvSpPr>
        <p:spPr>
          <a:xfrm>
            <a:off x="1000100" y="1785926"/>
            <a:ext cx="7929618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>
              <a:buAutoNum type="arabicParenR"/>
            </a:pPr>
            <a:r>
              <a:rPr lang="pt-BR" sz="3200" dirty="0" smtClean="0">
                <a:latin typeface="Goudy Old Style" pitchFamily="18" charset="0"/>
                <a:sym typeface="Symbol"/>
              </a:rPr>
              <a:t>Ação de Deus </a:t>
            </a:r>
            <a:r>
              <a:rPr lang="pt-BR" sz="3200" u="sng" dirty="0" smtClean="0">
                <a:latin typeface="Goudy Old Style" pitchFamily="18" charset="0"/>
                <a:sym typeface="Symbol"/>
              </a:rPr>
              <a:t>servindo</a:t>
            </a:r>
            <a:r>
              <a:rPr lang="pt-BR" sz="3200" dirty="0" smtClean="0">
                <a:latin typeface="Goudy Old Style" pitchFamily="18" charset="0"/>
                <a:sym typeface="Symbol"/>
              </a:rPr>
              <a:t> e </a:t>
            </a:r>
            <a:r>
              <a:rPr lang="pt-BR" sz="3200" u="sng" dirty="0" smtClean="0">
                <a:latin typeface="Goudy Old Style" pitchFamily="18" charset="0"/>
                <a:sym typeface="Symbol"/>
              </a:rPr>
              <a:t>santificando</a:t>
            </a:r>
            <a:r>
              <a:rPr lang="pt-BR" sz="3200" dirty="0" smtClean="0">
                <a:latin typeface="Goudy Old Style" pitchFamily="18" charset="0"/>
                <a:sym typeface="Symbol"/>
              </a:rPr>
              <a:t> seu povo, fazendo-o passar da morte para a vida [Deus é o </a:t>
            </a:r>
            <a:r>
              <a:rPr lang="pt-BR" sz="3200" dirty="0" err="1" smtClean="0">
                <a:latin typeface="Goudy Old Style" pitchFamily="18" charset="0"/>
                <a:sym typeface="Symbol"/>
              </a:rPr>
              <a:t>liturgo</a:t>
            </a:r>
            <a:r>
              <a:rPr lang="pt-BR" sz="3200" dirty="0" smtClean="0">
                <a:latin typeface="Goudy Old Style" pitchFamily="18" charset="0"/>
                <a:sym typeface="Symbol"/>
              </a:rPr>
              <a:t>, por Cristo, na ação do ES]</a:t>
            </a:r>
            <a:endParaRPr lang="pt-BR" sz="3200" b="1" dirty="0" smtClean="0">
              <a:latin typeface="Goudy Old Style" pitchFamily="18" charset="0"/>
              <a:sym typeface="Symbol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85886" y="3643314"/>
            <a:ext cx="7358114" cy="107721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Goudy Old Style" pitchFamily="18" charset="0"/>
              </a:rPr>
              <a:t>2) </a:t>
            </a:r>
            <a:r>
              <a:rPr lang="pt-BR" sz="3200" dirty="0" smtClean="0">
                <a:latin typeface="Goudy Old Style" pitchFamily="18" charset="0"/>
              </a:rPr>
              <a:t>Ação do povo, </a:t>
            </a:r>
            <a:r>
              <a:rPr lang="pt-BR" sz="3200" u="sng" dirty="0" smtClean="0">
                <a:latin typeface="Goudy Old Style" pitchFamily="18" charset="0"/>
              </a:rPr>
              <a:t>servindo </a:t>
            </a:r>
            <a:r>
              <a:rPr lang="pt-BR" sz="3200" dirty="0" smtClean="0">
                <a:latin typeface="Goudy Old Style" pitchFamily="18" charset="0"/>
              </a:rPr>
              <a:t>e </a:t>
            </a:r>
            <a:r>
              <a:rPr lang="pt-BR" sz="3200" u="sng" dirty="0" smtClean="0">
                <a:latin typeface="Goudy Old Style" pitchFamily="18" charset="0"/>
              </a:rPr>
              <a:t>glorificando</a:t>
            </a:r>
            <a:r>
              <a:rPr lang="pt-BR" sz="3200" dirty="0" smtClean="0">
                <a:latin typeface="Goudy Old Style" pitchFamily="18" charset="0"/>
              </a:rPr>
              <a:t> a Deus em união com Jesus, no Espírito Santo</a:t>
            </a:r>
            <a:endParaRPr lang="pt-BR" sz="3200" b="1" dirty="0" smtClean="0">
              <a:latin typeface="Goudy Old Style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214414" y="5214950"/>
            <a:ext cx="442915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Goudy Old Style" pitchFamily="18" charset="0"/>
                <a:sym typeface="Symbol"/>
              </a:rPr>
              <a:t>A iniciativa, percebam, </a:t>
            </a:r>
          </a:p>
          <a:p>
            <a:pPr algn="ctr"/>
            <a:r>
              <a:rPr lang="pt-BR" sz="3200" b="1" dirty="0" smtClean="0">
                <a:latin typeface="Goudy Old Style" pitchFamily="18" charset="0"/>
                <a:sym typeface="Symbol"/>
              </a:rPr>
              <a:t>é sempre divina</a:t>
            </a:r>
          </a:p>
        </p:txBody>
      </p:sp>
      <p:pic>
        <p:nvPicPr>
          <p:cNvPr id="3074" name="Picture 2" descr="E:\LITURGIA\Imagens Liturgia\imagens... liturgia\luz_salter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786322"/>
            <a:ext cx="2319148" cy="1848173"/>
          </a:xfrm>
          <a:prstGeom prst="rect">
            <a:avLst/>
          </a:prstGeom>
          <a:noFill/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8" grpId="0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57224" y="0"/>
            <a:ext cx="8286776" cy="11429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LITURGIA: celebração que transborda </a:t>
            </a:r>
            <a:b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numa vida de comunhão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tângulo 7"/>
          <p:cNvSpPr/>
          <p:nvPr/>
        </p:nvSpPr>
        <p:spPr>
          <a:xfrm>
            <a:off x="2928926" y="4500570"/>
            <a:ext cx="6000760" cy="156966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/>
            <a:r>
              <a:rPr lang="pt-BR" sz="3200" dirty="0" smtClean="0">
                <a:latin typeface="Goudy Old Style" pitchFamily="18" charset="0"/>
              </a:rPr>
              <a:t>Liturgia-celebração e Liturgia-vida, dois momentos que se completam na vida do cristão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285852" y="1428736"/>
            <a:ext cx="7286676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Goudy Old Style" pitchFamily="18" charset="0"/>
                <a:sym typeface="Symbol"/>
              </a:rPr>
              <a:t>Liturgia é celebração, mas também é vida. De nada adianta dizer “</a:t>
            </a:r>
            <a:r>
              <a:rPr lang="pt-BR" sz="3200" i="1" dirty="0" smtClean="0">
                <a:latin typeface="Goudy Old Style" pitchFamily="18" charset="0"/>
                <a:sym typeface="Symbol"/>
              </a:rPr>
              <a:t>Senhor, Senhor...</a:t>
            </a:r>
            <a:r>
              <a:rPr lang="pt-BR" sz="3200" dirty="0" smtClean="0">
                <a:latin typeface="Goudy Old Style" pitchFamily="18" charset="0"/>
                <a:sym typeface="Symbol"/>
              </a:rPr>
              <a:t>” e não trabalhar para a transformação de si mesmo e do mundo, para que aconteça a justiça do Reino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857356" y="2643182"/>
            <a:ext cx="6000760" cy="107721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/>
            <a:r>
              <a:rPr lang="pt-BR" sz="3200" dirty="0" smtClean="0">
                <a:latin typeface="Goudy Old Style" pitchFamily="18" charset="0"/>
              </a:rPr>
              <a:t>Catequese papa Francisco</a:t>
            </a:r>
          </a:p>
          <a:p>
            <a:pPr marL="514350" indent="-514350" algn="ctr"/>
            <a:r>
              <a:rPr lang="pt-BR" sz="3200" dirty="0" smtClean="0">
                <a:latin typeface="Goudy Old Style" pitchFamily="18" charset="0"/>
              </a:rPr>
              <a:t>12.02.14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852</Words>
  <Application>Microsoft Office PowerPoint</Application>
  <PresentationFormat>Apresentação na tela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Capa Dura</vt:lpstr>
      <vt:lpstr>CELEBRAR É PRECISO</vt:lpstr>
      <vt:lpstr>CELEBRAR É PRECISO</vt:lpstr>
      <vt:lpstr>LITURGIA NO CONJUNTO DA  VIDA CRISTÃ E DA AÇÃO ECLESIAL</vt:lpstr>
      <vt:lpstr>Slide 4</vt:lpstr>
      <vt:lpstr>Slide 5</vt:lpstr>
      <vt:lpstr>Slide 6</vt:lpstr>
      <vt:lpstr>PORTANTO, LITURGIA É...</vt:lpstr>
      <vt:lpstr>LITURGIA: celebração que transborda  numa vida de comunhão</vt:lpstr>
      <vt:lpstr>Slide 9</vt:lpstr>
      <vt:lpstr>Slide 10</vt:lpstr>
      <vt:lpstr>Slide 11</vt:lpstr>
      <vt:lpstr>INCULTURAÇÃO Um só mistério, diversidade de formas celebrativas</vt:lpstr>
      <vt:lpstr>INCULTURAÇÃO</vt:lpstr>
      <vt:lpstr>EXEMPLOS DE INCULTURAÇÃO</vt:lpstr>
      <vt:lpstr>ONDE A INCULTURAÇÃO ACONTECE?</vt:lpstr>
      <vt:lpstr>LITURGIA E ESPIRITUALIDADE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</dc:creator>
  <cp:lastModifiedBy>Donizeti</cp:lastModifiedBy>
  <cp:revision>168</cp:revision>
  <cp:lastPrinted>2013-07-08T19:44:23Z</cp:lastPrinted>
  <dcterms:created xsi:type="dcterms:W3CDTF">2013-07-08T02:01:58Z</dcterms:created>
  <dcterms:modified xsi:type="dcterms:W3CDTF">2014-08-22T13:14:13Z</dcterms:modified>
</cp:coreProperties>
</file>